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07" r:id="rId1"/>
  </p:sldMasterIdLst>
  <p:notesMasterIdLst>
    <p:notesMasterId r:id="rId6"/>
  </p:notesMasterIdLst>
  <p:handoutMasterIdLst>
    <p:handoutMasterId r:id="rId7"/>
  </p:handoutMasterIdLst>
  <p:sldIdLst>
    <p:sldId id="257" r:id="rId2"/>
    <p:sldId id="268" r:id="rId3"/>
    <p:sldId id="265" r:id="rId4"/>
    <p:sldId id="266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FD5EFAAD-0ECE-453E-9831-46B23BE46B34}">
      <p15:chartTrackingRefBased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snapVertSplitter="1" vertBarState="minimized" horzBarState="maximized">
    <p:restoredLeft sz="14398" autoAdjust="0"/>
    <p:restoredTop sz="94946" autoAdjust="0"/>
  </p:normalViewPr>
  <p:slideViewPr>
    <p:cSldViewPr snapToGrid="0" snapToObjects="1">
      <p:cViewPr varScale="1">
        <p:scale>
          <a:sx n="140" d="100"/>
          <a:sy n="140" d="100"/>
        </p:scale>
        <p:origin x="-9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7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6AEF-43BD-F24E-AF9E-58A74ECF4FF5}" type="datetimeFigureOut">
              <a:rPr lang="en-US" smtClean="0"/>
              <a:pPr/>
              <a:t>1/18/19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0CF53-BDDA-474E-896B-5EB7565C7F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1310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8296-1A5B-444E-A65C-074B487ADD6F}" type="datetimeFigureOut">
              <a:rPr lang="en-US" smtClean="0"/>
              <a:pPr/>
              <a:t>1/18/19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23963-13E2-554B-8982-7FA41FE663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1056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Relationship Id="rId3" Type="http://schemas.openxmlformats.org/officeDocument/2006/relationships/image" Target="../media/image17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1/18/19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9959732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1/18/19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899738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1/18/19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006971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1/18/19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822728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1/18/19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800950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1/18/19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9693623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1/18/19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355848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1/18/19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3795627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pPr/>
              <a:t>1/18/19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20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663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1/18/19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004507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1/18/19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961067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1/18/19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0689963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1/18/19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362453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F4D56339-E211-4045-8133-D29ABDC9BFDB}" type="datetime1">
              <a:rPr lang="en-US" smtClean="0"/>
              <a:pPr/>
              <a:t>1/18/19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DD9AAD7-68B0-BB47-811E-49F2684A621E}" type="datetime1">
              <a:rPr lang="en-US" smtClean="0"/>
              <a:pPr/>
              <a:t>1/18/19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1/18/19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693020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1/18/19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729180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21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AE95F89-96EF-A548-84A3-934B2C601EDF}" type="datetime1">
              <a:rPr lang="en-US" smtClean="0"/>
              <a:pPr/>
              <a:t>1/18/19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4" descr="ieee_tag_blue_006699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 bwMode="auto">
          <a:xfrm>
            <a:off x="444500" y="2879023"/>
            <a:ext cx="7909316" cy="2945049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dirty="0">
                <a:latin typeface="Verdana" charset="0"/>
              </a:rPr>
              <a:t>IEEE </a:t>
            </a:r>
            <a:r>
              <a:rPr lang="en-US" sz="2000" dirty="0" smtClean="0">
                <a:latin typeface="Verdana" charset="0"/>
              </a:rPr>
              <a:t>Central Texas Section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2019 SPRING Planning Meeting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January 19, 2019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San Marcus, TX</a:t>
            </a:r>
            <a:endParaRPr lang="en-US" sz="2000" dirty="0">
              <a:latin typeface="Verdana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BFEF7A9-8089-B344-AF8C-8C4A8A2AE3A5}" type="datetime1">
              <a:rPr lang="en-US" smtClean="0">
                <a:solidFill>
                  <a:srgbClr val="898989"/>
                </a:solidFill>
                <a:latin typeface="Verdana"/>
                <a:cs typeface="Verdana"/>
              </a:rPr>
              <a:pPr eaLnBrk="1" hangingPunct="1">
                <a:defRPr/>
              </a:pPr>
              <a:t>1/18/19</a:t>
            </a:fld>
            <a:endParaRPr lang="en-US" dirty="0">
              <a:solidFill>
                <a:srgbClr val="898989"/>
              </a:solidFill>
              <a:latin typeface="Verdana"/>
              <a:cs typeface="Verdana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 bwMode="auto"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48654B5-1C3C-F243-8C6B-B88530D48744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786" y="4526643"/>
            <a:ext cx="7601857" cy="36933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Life Members Affinity Group </a:t>
            </a:r>
            <a:r>
              <a:rPr lang="en-US" smtClean="0"/>
              <a:t>- Austin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29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Mission and Leadership Team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1/18/19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Mission/2019 Focused Initiatives*</a:t>
            </a:r>
          </a:p>
          <a:p>
            <a:endParaRPr lang="en-US" sz="1600" dirty="0" smtClean="0"/>
          </a:p>
          <a:p>
            <a:r>
              <a:rPr lang="en-US" sz="1600" dirty="0" smtClean="0"/>
              <a:t>Provide programs of interest to Life Members</a:t>
            </a:r>
          </a:p>
          <a:p>
            <a:endParaRPr lang="en-US" sz="1600" dirty="0" smtClean="0"/>
          </a:p>
          <a:p>
            <a:r>
              <a:rPr lang="en-US" sz="1600" dirty="0" smtClean="0"/>
              <a:t>Support Life Members Texas Technical Tour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r>
              <a:rPr lang="en-US" sz="2000" b="1" dirty="0" smtClean="0"/>
              <a:t>Leadership </a:t>
            </a:r>
            <a:r>
              <a:rPr lang="en-US" sz="2000" b="1" dirty="0" smtClean="0"/>
              <a:t>Team</a:t>
            </a:r>
          </a:p>
          <a:p>
            <a:r>
              <a:rPr lang="en-US" sz="1600" b="1" dirty="0" smtClean="0"/>
              <a:t>Position			Name						Email </a:t>
            </a:r>
            <a:endParaRPr lang="en-US" sz="1600" b="1" dirty="0" smtClean="0"/>
          </a:p>
          <a:p>
            <a:r>
              <a:rPr lang="en-US" sz="1600" dirty="0" smtClean="0"/>
              <a:t>Chair			</a:t>
            </a:r>
            <a:r>
              <a:rPr lang="en-US" altLang="en-US" sz="1600" dirty="0" smtClean="0"/>
              <a:t>Kai Wong 					</a:t>
            </a:r>
            <a:r>
              <a:rPr lang="en-US" altLang="en-US" sz="1600" dirty="0" err="1" smtClean="0"/>
              <a:t>kaiwong@ieee.org</a:t>
            </a:r>
            <a:endParaRPr lang="en-US" sz="1600" dirty="0" smtClean="0"/>
          </a:p>
          <a:p>
            <a:r>
              <a:rPr lang="en-US" sz="1600" dirty="0" smtClean="0"/>
              <a:t>Vice </a:t>
            </a:r>
            <a:r>
              <a:rPr lang="en-US" sz="1600" dirty="0" smtClean="0"/>
              <a:t>Chair	</a:t>
            </a:r>
            <a:r>
              <a:rPr lang="en-US" sz="1600" dirty="0" smtClean="0"/>
              <a:t>	</a:t>
            </a:r>
            <a:r>
              <a:rPr lang="en-US" altLang="en-US" sz="1600" dirty="0" smtClean="0"/>
              <a:t>Tom Grim</a:t>
            </a:r>
            <a:r>
              <a:rPr lang="en-US" altLang="en-US" sz="1600" dirty="0" smtClean="0"/>
              <a:t> 					</a:t>
            </a:r>
            <a:r>
              <a:rPr lang="en-US" altLang="en-US" sz="1600" dirty="0" err="1" smtClean="0"/>
              <a:t>t.grim@ieee.org</a:t>
            </a:r>
            <a:endParaRPr lang="en-US" sz="1600" dirty="0" smtClean="0"/>
          </a:p>
          <a:p>
            <a:r>
              <a:rPr lang="en-US" sz="1600" dirty="0" smtClean="0"/>
              <a:t>Treasurer		</a:t>
            </a:r>
            <a:r>
              <a:rPr lang="en-US" altLang="en-US" sz="1600" dirty="0" smtClean="0"/>
              <a:t>Bill Martino 					</a:t>
            </a:r>
            <a:r>
              <a:rPr lang="en-US" altLang="en-US" sz="1600" dirty="0" err="1" smtClean="0"/>
              <a:t>bill.martino@ieee.org</a:t>
            </a:r>
            <a:endParaRPr lang="en-US" sz="1600" dirty="0" smtClean="0"/>
          </a:p>
          <a:p>
            <a:r>
              <a:rPr lang="en-US" sz="1600" dirty="0" smtClean="0"/>
              <a:t>Secretary</a:t>
            </a:r>
            <a:endParaRPr lang="en-US" sz="1600" dirty="0" smtClean="0"/>
          </a:p>
          <a:p>
            <a:r>
              <a:rPr lang="en-US" sz="1600" dirty="0" smtClean="0"/>
              <a:t>Program		</a:t>
            </a:r>
            <a:r>
              <a:rPr lang="en-US" altLang="en-US" sz="1600" dirty="0" smtClean="0"/>
              <a:t>Kai Wong 					</a:t>
            </a:r>
            <a:r>
              <a:rPr lang="en-US" altLang="en-US" sz="1600" dirty="0" err="1" smtClean="0"/>
              <a:t>kaiwong@ieee.org</a:t>
            </a:r>
            <a:endParaRPr lang="en-US" sz="1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52824" y="6171684"/>
            <a:ext cx="5868088" cy="276999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(*) These can be technical meetings, workshops, networking events, etc.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27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2018 Key Accomplishments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1/18/19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3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Meetings (month, topic, L31):</a:t>
            </a:r>
            <a:endParaRPr lang="en-US" sz="2000" b="1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LM-A</a:t>
            </a:r>
            <a:r>
              <a:rPr lang="en-US" sz="1600" b="1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/>
              <a:t>Month </a:t>
            </a:r>
            <a:r>
              <a:rPr lang="en-US" sz="1600" b="1" dirty="0" smtClean="0"/>
              <a:t>Topic</a:t>
            </a:r>
            <a:r>
              <a:rPr lang="en-US" sz="1600" b="1" dirty="0" smtClean="0"/>
              <a:t> 							L31					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/>
              <a:t>1   		NA 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/>
              <a:t>2 		Tax and </a:t>
            </a:r>
            <a:r>
              <a:rPr lang="en-US" sz="1600" b="1" dirty="0" err="1" smtClean="0"/>
              <a:t>Mkt</a:t>
            </a:r>
            <a:r>
              <a:rPr lang="en-US" sz="1600" b="1" dirty="0" smtClean="0"/>
              <a:t> for Investor 	√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/>
              <a:t>3 		Defense </a:t>
            </a:r>
            <a:r>
              <a:rPr lang="en-US" sz="1600" b="1" dirty="0" smtClean="0"/>
              <a:t>Labs.</a:t>
            </a:r>
            <a:r>
              <a:rPr lang="en-US" sz="1600" b="1" dirty="0" smtClean="0"/>
              <a:t> 				</a:t>
            </a:r>
            <a:r>
              <a:rPr lang="en-US" sz="1600" b="1" dirty="0" smtClean="0"/>
              <a:t>√</a:t>
            </a:r>
            <a:endParaRPr lang="en-US" sz="1600" b="1" dirty="0" smtClean="0"/>
          </a:p>
          <a:p>
            <a:pPr marL="285750" indent="-285750">
              <a:buFont typeface="Arial"/>
              <a:buChar char="•"/>
            </a:pPr>
            <a:r>
              <a:rPr lang="en-US" sz="1600" b="1" dirty="0" smtClean="0"/>
              <a:t>4 		Backyard </a:t>
            </a:r>
            <a:r>
              <a:rPr lang="en-US" sz="1600" b="1" dirty="0" smtClean="0"/>
              <a:t>Gardening</a:t>
            </a:r>
            <a:r>
              <a:rPr lang="en-US" sz="1600" b="1" dirty="0" smtClean="0"/>
              <a:t> 		</a:t>
            </a:r>
            <a:r>
              <a:rPr lang="en-US" sz="1600" b="1" dirty="0" smtClean="0"/>
              <a:t>√</a:t>
            </a:r>
            <a:endParaRPr lang="en-US" sz="1600" b="1" dirty="0" smtClean="0"/>
          </a:p>
          <a:p>
            <a:pPr marL="285750" indent="-285750">
              <a:buFont typeface="Arial"/>
              <a:buChar char="•"/>
            </a:pPr>
            <a:r>
              <a:rPr lang="en-US" sz="1600" b="1" dirty="0" smtClean="0"/>
              <a:t>5 </a:t>
            </a:r>
            <a:r>
              <a:rPr lang="en-US" sz="1600" b="1" dirty="0" smtClean="0"/>
              <a:t> </a:t>
            </a:r>
            <a:r>
              <a:rPr lang="en-US" sz="1600" b="1" dirty="0" smtClean="0"/>
              <a:t> 		NA 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/>
              <a:t>6 		Climate </a:t>
            </a:r>
            <a:r>
              <a:rPr lang="en-US" sz="1600" b="1" dirty="0" smtClean="0"/>
              <a:t>Change and Water</a:t>
            </a:r>
            <a:r>
              <a:rPr lang="en-US" sz="1600" b="1" dirty="0" smtClean="0"/>
              <a:t> 	</a:t>
            </a:r>
            <a:r>
              <a:rPr lang="en-US" sz="1600" b="1" dirty="0" smtClean="0"/>
              <a:t>√</a:t>
            </a:r>
            <a:endParaRPr lang="en-US" sz="1600" b="1" dirty="0" smtClean="0"/>
          </a:p>
          <a:p>
            <a:pPr marL="285750" indent="-285750">
              <a:buFont typeface="Arial"/>
              <a:buChar char="•"/>
            </a:pPr>
            <a:r>
              <a:rPr lang="en-US" sz="1600" b="1" dirty="0" smtClean="0"/>
              <a:t>7 		Quantum </a:t>
            </a:r>
            <a:r>
              <a:rPr lang="en-US" sz="1600" b="1" dirty="0" smtClean="0"/>
              <a:t>Computing</a:t>
            </a:r>
            <a:r>
              <a:rPr lang="en-US" sz="1600" b="1" dirty="0" smtClean="0"/>
              <a:t> 		</a:t>
            </a:r>
            <a:r>
              <a:rPr lang="en-US" sz="1600" b="1" dirty="0" smtClean="0"/>
              <a:t>√</a:t>
            </a:r>
            <a:endParaRPr lang="en-US" sz="1600" b="1" dirty="0" smtClean="0"/>
          </a:p>
          <a:p>
            <a:pPr marL="285750" indent="-285750">
              <a:buFont typeface="Arial"/>
              <a:buChar char="•"/>
            </a:pPr>
            <a:r>
              <a:rPr lang="en-US" sz="1600" b="1" dirty="0" smtClean="0"/>
              <a:t>8 		Time </a:t>
            </a:r>
            <a:r>
              <a:rPr lang="en-US" sz="1600" b="1" dirty="0" smtClean="0"/>
              <a:t>Delay Measurement</a:t>
            </a:r>
            <a:r>
              <a:rPr lang="en-US" sz="1600" b="1" dirty="0" smtClean="0"/>
              <a:t> 	</a:t>
            </a:r>
            <a:r>
              <a:rPr lang="en-US" sz="1600" b="1" dirty="0" smtClean="0"/>
              <a:t>√</a:t>
            </a:r>
            <a:endParaRPr lang="en-US" sz="1600" b="1" dirty="0" smtClean="0"/>
          </a:p>
          <a:p>
            <a:pPr marL="285750" indent="-285750">
              <a:buFont typeface="Arial"/>
              <a:buChar char="•"/>
            </a:pPr>
            <a:r>
              <a:rPr lang="en-US" sz="1600" b="1" dirty="0" smtClean="0"/>
              <a:t>9 		5G </a:t>
            </a:r>
            <a:r>
              <a:rPr lang="en-US" sz="1600" b="1" dirty="0" smtClean="0"/>
              <a:t>and Smart city</a:t>
            </a:r>
            <a:r>
              <a:rPr lang="en-US" sz="1600" b="1" dirty="0" smtClean="0"/>
              <a:t> 			</a:t>
            </a:r>
            <a:r>
              <a:rPr lang="en-US" sz="1600" b="1" dirty="0" smtClean="0"/>
              <a:t>√</a:t>
            </a:r>
            <a:endParaRPr lang="en-US" sz="1600" b="1" dirty="0" smtClean="0"/>
          </a:p>
          <a:p>
            <a:pPr marL="285750" indent="-285750">
              <a:buFont typeface="Arial"/>
              <a:buChar char="•"/>
            </a:pPr>
            <a:r>
              <a:rPr lang="en-US" sz="1600" b="1" dirty="0" smtClean="0"/>
              <a:t>10 		ADAS 						</a:t>
            </a:r>
            <a:r>
              <a:rPr lang="en-US" sz="1600" b="1" dirty="0" smtClean="0"/>
              <a:t>√</a:t>
            </a:r>
            <a:endParaRPr lang="en-US" sz="1600" b="1" dirty="0" smtClean="0"/>
          </a:p>
          <a:p>
            <a:pPr marL="285750" indent="-285750">
              <a:buFont typeface="Arial"/>
              <a:buChar char="•"/>
            </a:pPr>
            <a:r>
              <a:rPr lang="en-US" sz="1600" b="1" dirty="0" smtClean="0"/>
              <a:t>11 		Measure </a:t>
            </a:r>
            <a:r>
              <a:rPr lang="en-US" sz="1600" b="1" dirty="0" smtClean="0"/>
              <a:t>of the Universe</a:t>
            </a:r>
            <a:r>
              <a:rPr lang="en-US" sz="1600" b="1" dirty="0" smtClean="0"/>
              <a:t> 	</a:t>
            </a:r>
            <a:r>
              <a:rPr lang="en-US" sz="1600" b="1" dirty="0" smtClean="0"/>
              <a:t>√</a:t>
            </a:r>
            <a:endParaRPr lang="en-US" sz="1600" b="1" dirty="0" smtClean="0"/>
          </a:p>
          <a:p>
            <a:pPr marL="285750" indent="-285750">
              <a:buFont typeface="Arial"/>
              <a:buChar char="•"/>
            </a:pPr>
            <a:r>
              <a:rPr lang="en-US" sz="1600" b="1" dirty="0" smtClean="0"/>
              <a:t>12 		Holiday </a:t>
            </a:r>
            <a:r>
              <a:rPr lang="en-US" sz="1600" b="1" dirty="0" smtClean="0"/>
              <a:t>Lunch </a:t>
            </a:r>
            <a:r>
              <a:rPr lang="en-US" sz="1600" b="1" dirty="0" smtClean="0"/>
              <a:t> 				</a:t>
            </a:r>
            <a:r>
              <a:rPr lang="en-US" sz="1600" b="1" dirty="0" smtClean="0"/>
              <a:t>√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2000" b="1" dirty="0" smtClean="0"/>
              <a:t>Other </a:t>
            </a:r>
            <a:r>
              <a:rPr lang="en-US" sz="2000" b="1" dirty="0" smtClean="0"/>
              <a:t>Activities/Events: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067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197555"/>
            <a:ext cx="9066094" cy="1030112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2018 Chapter Vitality &amp; Help Needed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1/18/19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4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Chapter Vitality Assessment </a:t>
            </a:r>
            <a:r>
              <a:rPr lang="en-US" sz="1600" b="1" dirty="0" smtClean="0"/>
              <a:t>(Ok / Need </a:t>
            </a:r>
            <a:r>
              <a:rPr lang="en-US" sz="1600" b="1" dirty="0" smtClean="0"/>
              <a:t>Improvement) </a:t>
            </a:r>
            <a:endParaRPr lang="en-US" sz="1600" b="1" dirty="0" smtClean="0"/>
          </a:p>
          <a:p>
            <a:pPr marL="285750" indent="-285750">
              <a:buFont typeface="Arial"/>
              <a:buChar char="•"/>
            </a:pPr>
            <a:endParaRPr lang="en-US" sz="1400" dirty="0" smtClean="0"/>
          </a:p>
          <a:p>
            <a:pPr marL="285750" indent="-285750">
              <a:buFont typeface="Arial"/>
              <a:buChar char="•"/>
            </a:pPr>
            <a:endParaRPr lang="en-US" sz="1400" dirty="0" smtClean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Attendance 5 to 10 % of members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Open offices need volunteers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Changed from mid afternoon to evening meetings.  Result: same attendance numbers, about 50% overlap</a:t>
            </a:r>
            <a:endParaRPr lang="en-US" sz="1400" dirty="0" smtClean="0"/>
          </a:p>
          <a:p>
            <a:pPr marL="285750" indent="-285750"/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r>
              <a:rPr lang="en-US" sz="2000" b="1" dirty="0" smtClean="0"/>
              <a:t>Top Help Needed/Issues </a:t>
            </a:r>
            <a:endParaRPr lang="en-US" sz="2000" b="1" dirty="0" smtClean="0"/>
          </a:p>
          <a:p>
            <a:pPr marL="285750" indent="-285750">
              <a:buFont typeface="Arial"/>
              <a:buChar char="•"/>
            </a:pPr>
            <a:endParaRPr lang="en-US" sz="1400" dirty="0" smtClean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Attendance</a:t>
            </a:r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9231434"/>
      </p:ext>
    </p:extLst>
  </p:cSld>
  <p:clrMapOvr>
    <a:masterClrMapping/>
  </p:clrMapOvr>
</p:sld>
</file>

<file path=ppt/theme/theme1.xml><?xml version="1.0" encoding="utf-8"?>
<a:theme xmlns:a="http://schemas.openxmlformats.org/drawingml/2006/main" name="IEEE-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IEEE-Template.thmx</Template>
  <TotalTime>4028</TotalTime>
  <Words>335</Words>
  <Application>Microsoft Macintosh PowerPoint</Application>
  <PresentationFormat>On-screen Show (4:3)</PresentationFormat>
  <Paragraphs>58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IEEE-Template</vt:lpstr>
      <vt:lpstr>IEEE Central Texas Section 2019 SPRING Planning Meeting January 19, 2019 San Marcus, TX</vt:lpstr>
      <vt:lpstr>Mission and Leadership Team</vt:lpstr>
      <vt:lpstr>2018 Key Accomplishments</vt:lpstr>
      <vt:lpstr>2018 Chapter Vitality &amp; Help Needed</vt:lpstr>
    </vt:vector>
  </TitlesOfParts>
  <Company>IEEE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IEEE Template for Your Presentation</dc:title>
  <dc:creator>Engel, Lisa Lisa.</dc:creator>
  <cp:lastModifiedBy>Tom Grim</cp:lastModifiedBy>
  <cp:revision>136</cp:revision>
  <cp:lastPrinted>2018-08-07T14:39:51Z</cp:lastPrinted>
  <dcterms:created xsi:type="dcterms:W3CDTF">2019-01-18T21:00:45Z</dcterms:created>
  <dcterms:modified xsi:type="dcterms:W3CDTF">2019-01-18T23:44:33Z</dcterms:modified>
</cp:coreProperties>
</file>